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3" r:id="rId5"/>
    <p:sldId id="280" r:id="rId6"/>
    <p:sldId id="285" r:id="rId7"/>
    <p:sldId id="288" r:id="rId8"/>
    <p:sldId id="287" r:id="rId9"/>
    <p:sldId id="276" r:id="rId10"/>
    <p:sldId id="284" r:id="rId11"/>
    <p:sldId id="286" r:id="rId12"/>
    <p:sldId id="279" r:id="rId13"/>
    <p:sldId id="278" r:id="rId14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9CD69-B334-4C48-9AE1-0A76D1C68D83}" v="4" dt="2021-02-07T15:59:59.230"/>
    <p1510:client id="{BD515ACC-4B24-41E2-AC9A-907F7DEB8066}" v="3" dt="2020-05-26T17:25:43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3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Carey" userId="9abe81d345901b5d" providerId="Windows Live" clId="Web-{7989CD69-B334-4C48-9AE1-0A76D1C68D83}"/>
    <pc:docChg chg="modSld">
      <pc:chgData name="Nina Carey" userId="9abe81d345901b5d" providerId="Windows Live" clId="Web-{7989CD69-B334-4C48-9AE1-0A76D1C68D83}" dt="2021-02-07T15:59:59.230" v="3" actId="14100"/>
      <pc:docMkLst>
        <pc:docMk/>
      </pc:docMkLst>
      <pc:sldChg chg="modSp">
        <pc:chgData name="Nina Carey" userId="9abe81d345901b5d" providerId="Windows Live" clId="Web-{7989CD69-B334-4C48-9AE1-0A76D1C68D83}" dt="2021-02-07T15:59:59.230" v="3" actId="14100"/>
        <pc:sldMkLst>
          <pc:docMk/>
          <pc:sldMk cId="3573557686" sldId="287"/>
        </pc:sldMkLst>
        <pc:spChg chg="mod">
          <ac:chgData name="Nina Carey" userId="9abe81d345901b5d" providerId="Windows Live" clId="Web-{7989CD69-B334-4C48-9AE1-0A76D1C68D83}" dt="2021-02-07T15:59:59.230" v="3" actId="14100"/>
          <ac:spMkLst>
            <pc:docMk/>
            <pc:sldMk cId="3573557686" sldId="287"/>
            <ac:spMk id="8" creationId="{6B30AF59-747B-42F0-BC02-9A95F6C0CA16}"/>
          </ac:spMkLst>
        </pc:spChg>
        <pc:spChg chg="mod">
          <ac:chgData name="Nina Carey" userId="9abe81d345901b5d" providerId="Windows Live" clId="Web-{7989CD69-B334-4C48-9AE1-0A76D1C68D83}" dt="2021-02-07T15:59:44.401" v="1" actId="1076"/>
          <ac:spMkLst>
            <pc:docMk/>
            <pc:sldMk cId="3573557686" sldId="287"/>
            <ac:spMk id="11" creationId="{C8C8BF0C-43EF-42A7-98A8-1E092C1423A0}"/>
          </ac:spMkLst>
        </pc:spChg>
      </pc:sldChg>
    </pc:docChg>
  </pc:docChgLst>
  <pc:docChgLst>
    <pc:chgData name="Wood, Lucy" userId="fc26114c-1456-4dbd-af7e-8d6f300a5a38" providerId="ADAL" clId="{EBA2993F-1FD2-476A-A379-3E6C412AD4F2}"/>
    <pc:docChg chg="modSld">
      <pc:chgData name="Wood, Lucy" userId="fc26114c-1456-4dbd-af7e-8d6f300a5a38" providerId="ADAL" clId="{EBA2993F-1FD2-476A-A379-3E6C412AD4F2}" dt="2020-05-26T17:25:58.967" v="13" actId="1076"/>
      <pc:docMkLst>
        <pc:docMk/>
      </pc:docMkLst>
      <pc:sldChg chg="modSp">
        <pc:chgData name="Wood, Lucy" userId="fc26114c-1456-4dbd-af7e-8d6f300a5a38" providerId="ADAL" clId="{EBA2993F-1FD2-476A-A379-3E6C412AD4F2}" dt="2020-05-26T17:21:47.189" v="0" actId="20577"/>
        <pc:sldMkLst>
          <pc:docMk/>
          <pc:sldMk cId="727651397" sldId="280"/>
        </pc:sldMkLst>
        <pc:spChg chg="mod">
          <ac:chgData name="Wood, Lucy" userId="fc26114c-1456-4dbd-af7e-8d6f300a5a38" providerId="ADAL" clId="{EBA2993F-1FD2-476A-A379-3E6C412AD4F2}" dt="2020-05-26T17:21:47.189" v="0" actId="20577"/>
          <ac:spMkLst>
            <pc:docMk/>
            <pc:sldMk cId="727651397" sldId="280"/>
            <ac:spMk id="6" creationId="{25A0C3EB-047A-46DE-8E70-CE2935951BF1}"/>
          </ac:spMkLst>
        </pc:spChg>
      </pc:sldChg>
      <pc:sldChg chg="modSp">
        <pc:chgData name="Wood, Lucy" userId="fc26114c-1456-4dbd-af7e-8d6f300a5a38" providerId="ADAL" clId="{EBA2993F-1FD2-476A-A379-3E6C412AD4F2}" dt="2020-05-26T17:23:43.194" v="6" actId="20577"/>
        <pc:sldMkLst>
          <pc:docMk/>
          <pc:sldMk cId="2356915693" sldId="284"/>
        </pc:sldMkLst>
        <pc:spChg chg="mod">
          <ac:chgData name="Wood, Lucy" userId="fc26114c-1456-4dbd-af7e-8d6f300a5a38" providerId="ADAL" clId="{EBA2993F-1FD2-476A-A379-3E6C412AD4F2}" dt="2020-05-26T17:23:43.194" v="6" actId="20577"/>
          <ac:spMkLst>
            <pc:docMk/>
            <pc:sldMk cId="2356915693" sldId="284"/>
            <ac:spMk id="7" creationId="{ABE528BD-6765-41EB-BCFF-23AD5C22DABE}"/>
          </ac:spMkLst>
        </pc:spChg>
      </pc:sldChg>
      <pc:sldChg chg="modSp">
        <pc:chgData name="Wood, Lucy" userId="fc26114c-1456-4dbd-af7e-8d6f300a5a38" providerId="ADAL" clId="{EBA2993F-1FD2-476A-A379-3E6C412AD4F2}" dt="2020-05-26T17:25:58.967" v="13" actId="1076"/>
        <pc:sldMkLst>
          <pc:docMk/>
          <pc:sldMk cId="3670018010" sldId="286"/>
        </pc:sldMkLst>
        <pc:spChg chg="mod">
          <ac:chgData name="Wood, Lucy" userId="fc26114c-1456-4dbd-af7e-8d6f300a5a38" providerId="ADAL" clId="{EBA2993F-1FD2-476A-A379-3E6C412AD4F2}" dt="2020-05-26T17:25:43.732" v="10" actId="255"/>
          <ac:spMkLst>
            <pc:docMk/>
            <pc:sldMk cId="3670018010" sldId="286"/>
            <ac:spMk id="7" creationId="{ABE528BD-6765-41EB-BCFF-23AD5C22DABE}"/>
          </ac:spMkLst>
        </pc:spChg>
        <pc:picChg chg="mod">
          <ac:chgData name="Wood, Lucy" userId="fc26114c-1456-4dbd-af7e-8d6f300a5a38" providerId="ADAL" clId="{EBA2993F-1FD2-476A-A379-3E6C412AD4F2}" dt="2020-05-26T17:25:58.967" v="13" actId="1076"/>
          <ac:picMkLst>
            <pc:docMk/>
            <pc:sldMk cId="3670018010" sldId="286"/>
            <ac:picMk id="3" creationId="{42F57FBE-EFFD-49ED-92AC-55EEB5823BA5}"/>
          </ac:picMkLst>
        </pc:picChg>
      </pc:sldChg>
      <pc:sldChg chg="modSp">
        <pc:chgData name="Wood, Lucy" userId="fc26114c-1456-4dbd-af7e-8d6f300a5a38" providerId="ADAL" clId="{EBA2993F-1FD2-476A-A379-3E6C412AD4F2}" dt="2020-05-26T17:22:49.171" v="3" actId="255"/>
        <pc:sldMkLst>
          <pc:docMk/>
          <pc:sldMk cId="3573557686" sldId="287"/>
        </pc:sldMkLst>
        <pc:spChg chg="mod">
          <ac:chgData name="Wood, Lucy" userId="fc26114c-1456-4dbd-af7e-8d6f300a5a38" providerId="ADAL" clId="{EBA2993F-1FD2-476A-A379-3E6C412AD4F2}" dt="2020-05-26T17:22:49.171" v="3" actId="255"/>
          <ac:spMkLst>
            <pc:docMk/>
            <pc:sldMk cId="3573557686" sldId="287"/>
            <ac:spMk id="6" creationId="{62D9BE05-8D1B-4001-B101-B143BDE0F8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a8xt_m4iMY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kids.kiddle.co/Speed_of_light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www.youtube.com/watch?v=a8xt_m4iMY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6.jpeg"/><Relationship Id="rId5" Type="http://schemas.openxmlformats.org/officeDocument/2006/relationships/hyperlink" Target="http://www.dkfindout.com/uk/science/amazing-inventions/light-bulb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://www.youtube.com/watch?v=Z2ii1ydXKZY" TargetMode="Externa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21" descr="Light bulb with hanging lights background">
            <a:extLst>
              <a:ext uri="{FF2B5EF4-FFF2-40B4-BE49-F238E27FC236}">
                <a16:creationId xmlns:a16="http://schemas.microsoft.com/office/drawing/2014/main" id="{C02980F4-AD6B-41FC-A0D1-D6BDD242A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908" y="469787"/>
            <a:ext cx="8368092" cy="596606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Year 6: Light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Light travels in straight lines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6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10-11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4"/>
            <a:ext cx="4622446" cy="5969031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153"/>
              <a:ext cx="3969721" cy="5599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52000" indent="-25200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52000" indent="-25200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to lined paper, slide 6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52000" indent="-25200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52000" indent="-25200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3-7, as needed. </a:t>
              </a:r>
            </a:p>
            <a:p>
              <a:pPr marL="252000" indent="-25200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Slides 8 has further, optional activities.</a:t>
              </a:r>
            </a:p>
            <a:p>
              <a:pPr marL="252000" indent="-25200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9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52000" indent="-25200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10 gives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00-DB0C-4453-AC3D-00D5840809E8}"/>
              </a:ext>
            </a:extLst>
          </p:cNvPr>
          <p:cNvSpPr txBox="1">
            <a:spLocks/>
          </p:cNvSpPr>
          <p:nvPr/>
        </p:nvSpPr>
        <p:spPr>
          <a:xfrm>
            <a:off x="3623782" y="237835"/>
            <a:ext cx="5603335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work: </a:t>
            </a:r>
            <a:br>
              <a:rPr lang="en-GB" sz="2000" dirty="0">
                <a:solidFill>
                  <a:srgbClr val="FF0000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I can draw </a:t>
            </a:r>
            <a:r>
              <a:rPr lang="en-GB" sz="2000" b="1" dirty="0">
                <a:solidFill>
                  <a:schemeClr val="tx1"/>
                </a:solidFill>
              </a:rPr>
              <a:t>ray diagrams </a:t>
            </a:r>
            <a:r>
              <a:rPr lang="en-GB" sz="2000" dirty="0">
                <a:solidFill>
                  <a:schemeClr val="tx1"/>
                </a:solidFill>
              </a:rPr>
              <a:t>showing how light travels from a </a:t>
            </a:r>
            <a:r>
              <a:rPr lang="en-GB" sz="2000" b="1" dirty="0">
                <a:solidFill>
                  <a:schemeClr val="tx1"/>
                </a:solidFill>
              </a:rPr>
              <a:t>light source </a:t>
            </a:r>
            <a:r>
              <a:rPr lang="en-GB" sz="2000" dirty="0">
                <a:solidFill>
                  <a:schemeClr val="tx1"/>
                </a:solidFill>
              </a:rPr>
              <a:t>into an eye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6386AF-F415-4AA5-B995-9D5C35CC2A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219" y="2184032"/>
            <a:ext cx="5223500" cy="42535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1AC0B-F95B-411A-A3D2-8532F29829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FD630-0888-496B-BF4F-5B83B04BF4F9}"/>
              </a:ext>
            </a:extLst>
          </p:cNvPr>
          <p:cNvGrpSpPr/>
          <p:nvPr/>
        </p:nvGrpSpPr>
        <p:grpSpPr>
          <a:xfrm>
            <a:off x="334375" y="1015999"/>
            <a:ext cx="3130642" cy="2512292"/>
            <a:chOff x="368514" y="114341"/>
            <a:chExt cx="1544715" cy="2454953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765BD5AE-2D6E-401A-A562-C0345405AF31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65681"/>
                <a:gd name="adj2" fmla="val 357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55A1B-278A-4117-9286-F0033FC3B480}"/>
                </a:ext>
              </a:extLst>
            </p:cNvPr>
            <p:cNvSpPr txBox="1"/>
            <p:nvPr/>
          </p:nvSpPr>
          <p:spPr>
            <a:xfrm>
              <a:off x="418939" y="188281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The </a:t>
              </a:r>
              <a:r>
                <a:rPr lang="en-GB" sz="1400" b="1" dirty="0"/>
                <a:t>light source </a:t>
              </a:r>
              <a:r>
                <a:rPr lang="en-GB" sz="1400" dirty="0"/>
                <a:t>is a torch in the first diagram. </a:t>
              </a:r>
            </a:p>
            <a:p>
              <a:r>
                <a:rPr lang="en-GB" sz="1400" dirty="0"/>
                <a:t>The </a:t>
              </a:r>
              <a:r>
                <a:rPr lang="en-GB" sz="1400" b="1" dirty="0"/>
                <a:t>light ray </a:t>
              </a:r>
              <a:r>
                <a:rPr lang="en-GB" sz="1400" dirty="0"/>
                <a:t>comes out of the front of the torch. It should be drawn touching the torch. </a:t>
              </a:r>
            </a:p>
            <a:p>
              <a:r>
                <a:rPr lang="en-GB" sz="1400" dirty="0"/>
                <a:t>In real life light rays are emitted (given out) in many directions from the front of the torch like this:</a:t>
              </a:r>
            </a:p>
            <a:p>
              <a:endParaRPr lang="en-GB" sz="1400" dirty="0"/>
            </a:p>
            <a:p>
              <a:r>
                <a:rPr lang="en-GB" sz="1400" dirty="0"/>
                <a:t>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8857D-A55C-4B3F-8F71-18C5E0010DC5}"/>
              </a:ext>
            </a:extLst>
          </p:cNvPr>
          <p:cNvGrpSpPr/>
          <p:nvPr/>
        </p:nvGrpSpPr>
        <p:grpSpPr>
          <a:xfrm>
            <a:off x="304800" y="3795966"/>
            <a:ext cx="3130642" cy="2752617"/>
            <a:chOff x="368514" y="269997"/>
            <a:chExt cx="1544715" cy="2299297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5C3EA894-567B-4C39-9A4A-0EA07CCEEB70}"/>
                </a:ext>
              </a:extLst>
            </p:cNvPr>
            <p:cNvSpPr/>
            <p:nvPr/>
          </p:nvSpPr>
          <p:spPr>
            <a:xfrm>
              <a:off x="368514" y="269997"/>
              <a:ext cx="1544715" cy="2267948"/>
            </a:xfrm>
            <a:prstGeom prst="wedgeRoundRectCallout">
              <a:avLst>
                <a:gd name="adj1" fmla="val 76501"/>
                <a:gd name="adj2" fmla="val 222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30A18-B63F-4F2A-9DA0-05B321E12E2B}"/>
                </a:ext>
              </a:extLst>
            </p:cNvPr>
            <p:cNvSpPr txBox="1"/>
            <p:nvPr/>
          </p:nvSpPr>
          <p:spPr>
            <a:xfrm>
              <a:off x="418939" y="370831"/>
              <a:ext cx="1453718" cy="21984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In the second diagram the </a:t>
              </a:r>
              <a:r>
                <a:rPr lang="en-GB" sz="1400" b="1" dirty="0"/>
                <a:t>light source </a:t>
              </a:r>
              <a:r>
                <a:rPr lang="en-GB" sz="1400" dirty="0"/>
                <a:t>is a candle. </a:t>
              </a:r>
            </a:p>
            <a:p>
              <a:r>
                <a:rPr lang="en-GB" sz="1400" dirty="0"/>
                <a:t>The </a:t>
              </a:r>
              <a:r>
                <a:rPr lang="en-GB" sz="1400" b="1" dirty="0"/>
                <a:t>light ray </a:t>
              </a:r>
              <a:r>
                <a:rPr lang="en-GB" sz="1400" dirty="0"/>
                <a:t>should be shown starting from the flame (not the middle of the candle). It should be drawn touching the flame. </a:t>
              </a:r>
            </a:p>
            <a:p>
              <a:r>
                <a:rPr lang="en-GB" sz="1400" dirty="0"/>
                <a:t>In reality light rays are </a:t>
              </a:r>
              <a:br>
                <a:rPr lang="en-GB" sz="1400" dirty="0"/>
              </a:br>
              <a:r>
                <a:rPr lang="en-GB" sz="1400" dirty="0"/>
                <a:t>emitted (given out) in </a:t>
              </a:r>
              <a:br>
                <a:rPr lang="en-GB" sz="1400" dirty="0"/>
              </a:br>
              <a:r>
                <a:rPr lang="en-GB" sz="1400" dirty="0"/>
                <a:t>all directions from a </a:t>
              </a:r>
              <a:br>
                <a:rPr lang="en-GB" sz="1400" dirty="0"/>
              </a:br>
              <a:r>
                <a:rPr lang="en-GB" sz="1400" dirty="0"/>
                <a:t>candle flame like this: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A5DDC4-4A7C-4776-8D25-E37345778615}"/>
              </a:ext>
            </a:extLst>
          </p:cNvPr>
          <p:cNvGrpSpPr/>
          <p:nvPr/>
        </p:nvGrpSpPr>
        <p:grpSpPr>
          <a:xfrm>
            <a:off x="9415458" y="1416762"/>
            <a:ext cx="2028386" cy="2454953"/>
            <a:chOff x="9923463" y="464506"/>
            <a:chExt cx="1544715" cy="2454953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B48AE49-A635-4CC8-82A8-15269ED21A7E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78258"/>
                <a:gd name="adj2" fmla="val 2797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88E62-CA30-4F83-B0E6-5E647C371897}"/>
                </a:ext>
              </a:extLst>
            </p:cNvPr>
            <p:cNvSpPr txBox="1"/>
            <p:nvPr/>
          </p:nvSpPr>
          <p:spPr>
            <a:xfrm>
              <a:off x="9973888" y="538446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You can either draw an eye or a face, but the </a:t>
              </a:r>
              <a:r>
                <a:rPr lang="en-GB" sz="1400" b="1" dirty="0"/>
                <a:t>light ray </a:t>
              </a:r>
              <a:r>
                <a:rPr lang="en-GB" sz="1400" u="sng" dirty="0"/>
                <a:t>must</a:t>
              </a:r>
              <a:r>
                <a:rPr lang="en-GB" sz="1400" dirty="0"/>
                <a:t> point towards the eye. In order to see anything, light either emitted by the object (or light from a </a:t>
              </a:r>
              <a:r>
                <a:rPr lang="en-GB" sz="1400" b="1" dirty="0"/>
                <a:t>light source </a:t>
              </a:r>
              <a:r>
                <a:rPr lang="en-GB" sz="1400" dirty="0"/>
                <a:t>reflected off an object) </a:t>
              </a:r>
              <a:r>
                <a:rPr lang="en-GB" sz="1400" u="sng" dirty="0"/>
                <a:t>must</a:t>
              </a:r>
              <a:r>
                <a:rPr lang="en-GB" sz="1400" dirty="0"/>
                <a:t> enter the eye.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D41406D-39F8-426E-8F44-3A3669832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5910" y="2840202"/>
            <a:ext cx="832301" cy="37296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7E6F17-EE66-4116-B000-8936BA284807}"/>
              </a:ext>
            </a:extLst>
          </p:cNvPr>
          <p:cNvCxnSpPr>
            <a:cxnSpLocks/>
          </p:cNvCxnSpPr>
          <p:nvPr/>
        </p:nvCxnSpPr>
        <p:spPr>
          <a:xfrm>
            <a:off x="2825299" y="3026684"/>
            <a:ext cx="422019" cy="923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FCCCB86-CD93-4EE4-AE0E-129D99CC960D}"/>
              </a:ext>
            </a:extLst>
          </p:cNvPr>
          <p:cNvGrpSpPr/>
          <p:nvPr/>
        </p:nvGrpSpPr>
        <p:grpSpPr>
          <a:xfrm>
            <a:off x="2772173" y="2692421"/>
            <a:ext cx="431245" cy="286289"/>
            <a:chOff x="1135466" y="3556000"/>
            <a:chExt cx="431245" cy="28628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39D02BB-0543-4CEF-91AE-91EF3B3DB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5466" y="3556000"/>
              <a:ext cx="407007" cy="19634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49D5287-1150-4215-8D5A-BF2756696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112" y="3677860"/>
              <a:ext cx="408599" cy="1200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EC7BBE6-AB37-47A5-A5F0-A5B20794C3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6038" y="3783292"/>
              <a:ext cx="390673" cy="5899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7BC2457-1AB2-44EE-A27E-069DBEE8A59C}"/>
              </a:ext>
            </a:extLst>
          </p:cNvPr>
          <p:cNvGrpSpPr/>
          <p:nvPr/>
        </p:nvGrpSpPr>
        <p:grpSpPr>
          <a:xfrm flipV="1">
            <a:off x="2773558" y="3066494"/>
            <a:ext cx="431245" cy="286289"/>
            <a:chOff x="1135466" y="3556000"/>
            <a:chExt cx="431245" cy="28628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24981C8-2EEB-430C-A22B-8C191C958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5466" y="3556000"/>
              <a:ext cx="407007" cy="19634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D084514-C8B4-4B38-88E3-42F82F0FE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112" y="3677860"/>
              <a:ext cx="408599" cy="1200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0009BB5-1275-4C81-BA31-DCCD491663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6038" y="3783292"/>
              <a:ext cx="390673" cy="5899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10AA6D-7700-4603-A25B-281AA4EE2934}"/>
              </a:ext>
            </a:extLst>
          </p:cNvPr>
          <p:cNvGrpSpPr/>
          <p:nvPr/>
        </p:nvGrpSpPr>
        <p:grpSpPr>
          <a:xfrm>
            <a:off x="6507480" y="1308011"/>
            <a:ext cx="2465239" cy="784023"/>
            <a:chOff x="9777923" y="464502"/>
            <a:chExt cx="1690255" cy="3193985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59FF4A7E-0AF2-4289-ABE2-1B13E1F0997E}"/>
                </a:ext>
              </a:extLst>
            </p:cNvPr>
            <p:cNvSpPr/>
            <p:nvPr/>
          </p:nvSpPr>
          <p:spPr>
            <a:xfrm>
              <a:off x="9777923" y="464502"/>
              <a:ext cx="1690255" cy="3193985"/>
            </a:xfrm>
            <a:prstGeom prst="wedgeRoundRectCallout">
              <a:avLst>
                <a:gd name="adj1" fmla="val -45177"/>
                <a:gd name="adj2" fmla="val 2209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05B4FE-CC4A-4183-92B3-72EE9ED12589}"/>
                </a:ext>
              </a:extLst>
            </p:cNvPr>
            <p:cNvSpPr txBox="1"/>
            <p:nvPr/>
          </p:nvSpPr>
          <p:spPr>
            <a:xfrm>
              <a:off x="9777923" y="538438"/>
              <a:ext cx="1649684" cy="27582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u="sng" dirty="0"/>
                <a:t>Always</a:t>
              </a:r>
              <a:r>
                <a:rPr lang="en-GB" sz="1400" dirty="0"/>
                <a:t> use a ruler to represent light rays, since light travels in </a:t>
              </a:r>
              <a:r>
                <a:rPr lang="en-GB" sz="1400" b="1" dirty="0"/>
                <a:t>straight lines</a:t>
              </a:r>
              <a:r>
                <a:rPr lang="en-GB" sz="1400" dirty="0"/>
                <a:t>.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777663-F631-4CBF-9374-8802341A83AE}"/>
              </a:ext>
            </a:extLst>
          </p:cNvPr>
          <p:cNvGrpSpPr/>
          <p:nvPr/>
        </p:nvGrpSpPr>
        <p:grpSpPr>
          <a:xfrm>
            <a:off x="9404073" y="4352767"/>
            <a:ext cx="2039771" cy="2295104"/>
            <a:chOff x="9777922" y="464500"/>
            <a:chExt cx="1690255" cy="3193985"/>
          </a:xfrm>
        </p:grpSpPr>
        <p:sp>
          <p:nvSpPr>
            <p:cNvPr id="51" name="Speech Bubble: Rectangle with Corners Rounded 50">
              <a:extLst>
                <a:ext uri="{FF2B5EF4-FFF2-40B4-BE49-F238E27FC236}">
                  <a16:creationId xmlns:a16="http://schemas.microsoft.com/office/drawing/2014/main" id="{618D4E09-ED19-4690-8FF1-6BEC26F38B4C}"/>
                </a:ext>
              </a:extLst>
            </p:cNvPr>
            <p:cNvSpPr/>
            <p:nvPr/>
          </p:nvSpPr>
          <p:spPr>
            <a:xfrm>
              <a:off x="9777922" y="464500"/>
              <a:ext cx="1690255" cy="3193985"/>
            </a:xfrm>
            <a:prstGeom prst="wedgeRoundRectCallout">
              <a:avLst>
                <a:gd name="adj1" fmla="val -82032"/>
                <a:gd name="adj2" fmla="val 1035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B59D40-8877-408E-83E6-7DC396AEC282}"/>
                </a:ext>
              </a:extLst>
            </p:cNvPr>
            <p:cNvSpPr txBox="1"/>
            <p:nvPr/>
          </p:nvSpPr>
          <p:spPr>
            <a:xfrm>
              <a:off x="9842224" y="541696"/>
              <a:ext cx="1581806" cy="22492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In a labelled diagram all the important things should be labelled. If the diagram looks too crowded, you </a:t>
              </a:r>
              <a:r>
                <a:rPr lang="en-GB" sz="1400"/>
                <a:t>can move </a:t>
              </a:r>
              <a:r>
                <a:rPr lang="en-GB" sz="1400" dirty="0"/>
                <a:t>your words to the edges of the page and use arrows to indicate what object they relate to.  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058C80A-357C-40B3-9F4E-EDBE9258EE78}"/>
              </a:ext>
            </a:extLst>
          </p:cNvPr>
          <p:cNvGrpSpPr/>
          <p:nvPr/>
        </p:nvGrpSpPr>
        <p:grpSpPr>
          <a:xfrm>
            <a:off x="2141828" y="5148184"/>
            <a:ext cx="1037352" cy="1261850"/>
            <a:chOff x="2141826" y="4971552"/>
            <a:chExt cx="1196966" cy="134612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B4C7100-7FDA-4618-97E5-7EDAAC0D1AFB}"/>
                </a:ext>
              </a:extLst>
            </p:cNvPr>
            <p:cNvGrpSpPr/>
            <p:nvPr/>
          </p:nvGrpSpPr>
          <p:grpSpPr>
            <a:xfrm>
              <a:off x="2728333" y="4971552"/>
              <a:ext cx="580570" cy="1005181"/>
              <a:chOff x="2728333" y="4971552"/>
              <a:chExt cx="580570" cy="1005181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0F38B2E8-F297-4095-AE27-6C944FBEF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0813" y="5658915"/>
                <a:ext cx="422019" cy="92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9E242DC-8349-47F7-AD7A-E66DDF3ACB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8167" y="5293172"/>
                <a:ext cx="395383" cy="26476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7A154F1-5AA0-45BD-9681-E37D2693EC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0813" y="5483456"/>
                <a:ext cx="408599" cy="1200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81163C7-5FDE-4413-9FBA-844D4D92B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9926" y="5755275"/>
                <a:ext cx="402750" cy="2214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A7C4BAF-F324-41FB-80B3-B5747AD5A0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5542" y="5709713"/>
                <a:ext cx="523361" cy="1200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7335A719-B5E4-4900-99AF-B53D0582CF7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521941" y="5177944"/>
                <a:ext cx="422019" cy="92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0C90803F-FD38-4097-8757-09B70136FF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85542" y="5115425"/>
                <a:ext cx="326174" cy="39316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B9EB92B-5A3B-45F0-A3DA-48C11F0D02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85542" y="5013651"/>
                <a:ext cx="112487" cy="40817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1F80FA1-DC94-4AE7-86B0-458E67764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7897" y="5645063"/>
              <a:ext cx="422019" cy="923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6490680-CCE9-4777-B010-22ED0EC1DD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7179" y="5279320"/>
              <a:ext cx="395383" cy="26476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EEA66E8-D8AA-4444-815A-BB1D870982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1317" y="5469604"/>
              <a:ext cx="408599" cy="12004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7F9D3736-2477-4F58-9CD1-2F1C3BCD9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1826" y="5709714"/>
              <a:ext cx="478977" cy="10620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1A0CE48-A590-4C9C-A2C3-A695613EB6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9014" y="5101573"/>
              <a:ext cx="281789" cy="37050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496860B-ED54-4AFF-B699-78C5543C41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2700" y="4999799"/>
              <a:ext cx="112487" cy="40817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1307DA2-F7C5-4DE2-BB18-DB35CECF7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0176"/>
            <a:stretch/>
          </p:blipFill>
          <p:spPr>
            <a:xfrm>
              <a:off x="2217179" y="5108788"/>
              <a:ext cx="1121613" cy="1208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21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kern="0">
                <a:ea typeface="Lato Black" panose="020F0502020204030203" pitchFamily="34" charset="0"/>
                <a:cs typeface="Lato Black" panose="020F0502020204030203" pitchFamily="34" charset="0"/>
              </a:rPr>
              <a:t>Light travels in straight lines</a:t>
            </a:r>
            <a:endParaRPr lang="en-GB" kern="0" dirty="0"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198" y="1644141"/>
            <a:ext cx="5181600" cy="1784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Key Learning</a:t>
            </a:r>
          </a:p>
          <a:p>
            <a:r>
              <a:rPr lang="en-GB" sz="2400" dirty="0"/>
              <a:t>We see things because </a:t>
            </a:r>
            <a:r>
              <a:rPr lang="en-GB" sz="2400" b="1" dirty="0"/>
              <a:t>light</a:t>
            </a:r>
            <a:r>
              <a:rPr lang="en-GB" sz="2400" dirty="0"/>
              <a:t> travels from a </a:t>
            </a:r>
            <a:r>
              <a:rPr lang="en-GB" sz="2400" b="1" dirty="0"/>
              <a:t>light source </a:t>
            </a:r>
            <a:r>
              <a:rPr lang="en-GB" sz="2400" dirty="0"/>
              <a:t>into our eyes.</a:t>
            </a:r>
          </a:p>
          <a:p>
            <a:r>
              <a:rPr lang="en-GB" sz="2400" dirty="0"/>
              <a:t>Light travels in </a:t>
            </a:r>
            <a:r>
              <a:rPr lang="en-GB" sz="2400" b="1" dirty="0"/>
              <a:t>straight lines</a:t>
            </a:r>
            <a:r>
              <a:rPr lang="en-GB" sz="2400" dirty="0"/>
              <a:t>.</a:t>
            </a:r>
            <a:endParaRPr lang="en-GB" sz="24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3657601"/>
            <a:ext cx="5181600" cy="251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I can…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draw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ray diagrams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showing how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light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travels from a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light source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into an eye. </a:t>
            </a:r>
            <a:endParaRPr lang="en-GB" sz="2400" dirty="0"/>
          </a:p>
        </p:txBody>
      </p:sp>
      <p:pic>
        <p:nvPicPr>
          <p:cNvPr id="8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A43D35B5-11E5-4E7D-9F88-92178E8E40CE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473656-CB91-4535-9D5C-DF677E761AFE}"/>
              </a:ext>
            </a:extLst>
          </p:cNvPr>
          <p:cNvSpPr txBox="1">
            <a:spLocks/>
          </p:cNvSpPr>
          <p:nvPr/>
        </p:nvSpPr>
        <p:spPr>
          <a:xfrm>
            <a:off x="6263398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</a:pP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3-7): 35 - 45 mins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Household items to support learning:</a:t>
            </a:r>
          </a:p>
          <a:p>
            <a:pPr>
              <a:spcBef>
                <a:spcPts val="900"/>
              </a:spcBef>
            </a:pPr>
            <a:r>
              <a:rPr lang="en-GB" sz="2000" dirty="0">
                <a:solidFill>
                  <a:srgbClr val="0070C0"/>
                </a:solidFill>
              </a:rPr>
              <a:t>two non-opaque coloured plastic cups/bowls</a:t>
            </a:r>
          </a:p>
          <a:p>
            <a:pPr>
              <a:spcBef>
                <a:spcPts val="900"/>
              </a:spcBef>
            </a:pPr>
            <a:r>
              <a:rPr lang="en-GB" sz="2000" dirty="0">
                <a:solidFill>
                  <a:srgbClr val="0070C0"/>
                </a:solidFill>
              </a:rPr>
              <a:t>access to a window and an indoor light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Use lined paper, a </a:t>
            </a:r>
            <a:r>
              <a:rPr lang="en-GB" sz="2000" u="sng" dirty="0">
                <a:solidFill>
                  <a:schemeClr val="tx1"/>
                </a:solidFill>
              </a:rPr>
              <a:t>ruler</a:t>
            </a:r>
            <a:r>
              <a:rPr lang="en-GB" sz="2000" dirty="0">
                <a:solidFill>
                  <a:schemeClr val="tx1"/>
                </a:solidFill>
              </a:rPr>
              <a:t> and a pencil for recording. </a:t>
            </a:r>
            <a:r>
              <a:rPr lang="en-GB" sz="2000" i="1" dirty="0">
                <a:solidFill>
                  <a:schemeClr val="tx1"/>
                </a:solidFill>
              </a:rPr>
              <a:t>Alternatively you may wish </a:t>
            </a:r>
            <a:br>
              <a:rPr lang="en-GB" sz="2000" i="1" dirty="0">
                <a:solidFill>
                  <a:schemeClr val="tx1"/>
                </a:solidFill>
              </a:rPr>
            </a:br>
            <a:r>
              <a:rPr lang="en-GB" sz="2000" i="1" dirty="0">
                <a:solidFill>
                  <a:schemeClr val="tx1"/>
                </a:solidFill>
              </a:rPr>
              <a:t>to print page 6 as a worksheet.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8)</a:t>
            </a:r>
          </a:p>
          <a:p>
            <a:pPr>
              <a:spcBef>
                <a:spcPts val="900"/>
              </a:spcBef>
            </a:pPr>
            <a:r>
              <a:rPr lang="en-GB" sz="2000" dirty="0">
                <a:solidFill>
                  <a:srgbClr val="0070C0"/>
                </a:solidFill>
              </a:rPr>
              <a:t>You may like to model how light travels through different materials. For this you will need: the kitchen draining board, a marble, kitchen foil.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700" y="3510186"/>
            <a:ext cx="835092" cy="800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do you already know about light and how it travels through materials?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740780" y="1591799"/>
            <a:ext cx="5279021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Cover your eyes with your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hands and open your eyes.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Talk or think about what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you see and why. </a:t>
            </a:r>
          </a:p>
          <a:p>
            <a:pPr marL="1980000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Uncover your eyes and look through a window. Talk or think about how things look and why.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Next hold two plastic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cups,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one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over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each eye.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What can you see now?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70C0"/>
                </a:solidFill>
              </a:rPr>
              <a:t>Your hands are </a:t>
            </a:r>
            <a:r>
              <a:rPr lang="en-GB" sz="2400" b="1" dirty="0">
                <a:solidFill>
                  <a:srgbClr val="0070C0"/>
                </a:solidFill>
              </a:rPr>
              <a:t>opaque</a:t>
            </a:r>
            <a:r>
              <a:rPr lang="en-GB" sz="2400" dirty="0">
                <a:solidFill>
                  <a:srgbClr val="0070C0"/>
                </a:solidFill>
              </a:rPr>
              <a:t>. They block </a:t>
            </a:r>
            <a:r>
              <a:rPr lang="en-GB" sz="2400" b="1" dirty="0">
                <a:solidFill>
                  <a:srgbClr val="0070C0"/>
                </a:solidFill>
              </a:rPr>
              <a:t>light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travelling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to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your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eyes,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so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it’s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dark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70C0"/>
                </a:solidFill>
              </a:rPr>
              <a:t>Glass is </a:t>
            </a:r>
            <a:r>
              <a:rPr lang="en-GB" sz="2400" b="1" dirty="0">
                <a:solidFill>
                  <a:srgbClr val="0070C0"/>
                </a:solidFill>
              </a:rPr>
              <a:t>transparent</a:t>
            </a:r>
            <a:r>
              <a:rPr lang="en-GB" sz="2400" dirty="0">
                <a:solidFill>
                  <a:srgbClr val="0070C0"/>
                </a:solidFill>
              </a:rPr>
              <a:t>. Light passes through glass easily, so you see a clear </a:t>
            </a:r>
            <a:r>
              <a:rPr lang="en-GB" sz="2400" b="1" dirty="0">
                <a:solidFill>
                  <a:srgbClr val="0070C0"/>
                </a:solidFill>
              </a:rPr>
              <a:t>image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70C0"/>
                </a:solidFill>
              </a:rPr>
              <a:t>The cups are </a:t>
            </a:r>
            <a:r>
              <a:rPr lang="en-GB" sz="2400" b="1" dirty="0">
                <a:solidFill>
                  <a:srgbClr val="0070C0"/>
                </a:solidFill>
              </a:rPr>
              <a:t>translucent</a:t>
            </a:r>
            <a:r>
              <a:rPr lang="en-GB" sz="2400" dirty="0">
                <a:solidFill>
                  <a:srgbClr val="0070C0"/>
                </a:solidFill>
              </a:rPr>
              <a:t>, meaning that they let some light through. What you see is cloudy or blurred.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i="1" dirty="0"/>
              <a:t>Now watch this short clip all about light </a:t>
            </a:r>
            <a:r>
              <a:rPr lang="en-GB" sz="2000" i="1" dirty="0">
                <a:hlinkClick r:id="rId2"/>
              </a:rPr>
              <a:t>www.youtube.com/watch?v=a8xt_m4iMYc</a:t>
            </a:r>
            <a:r>
              <a:rPr lang="en-GB" sz="20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(5-10 minutes)</a:t>
            </a:r>
          </a:p>
        </p:txBody>
      </p:sp>
      <p:pic>
        <p:nvPicPr>
          <p:cNvPr id="9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A15AA318-EBDB-4C39-BFF5-42B5E63BBF9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1C65C-5FEF-47DD-B951-8BA4C79824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800" y="3368263"/>
            <a:ext cx="1483687" cy="1245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78DEC4-B6FD-4B49-8147-6C6077AD2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246" y="1691290"/>
            <a:ext cx="1362721" cy="1167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491C3A-0EE5-44BC-ABFD-92088921AA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870" y="4762048"/>
            <a:ext cx="1512098" cy="12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0775" y="1564440"/>
            <a:ext cx="10583312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Think or talk about what these pictures tell you about how light travels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3617FF81-7042-48DB-BBC6-79A26C23FBF4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FCD04A3C-55F2-4CF6-A97F-DFA535C3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</p:spPr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4BD947E-5F4A-479D-BB99-36C9AB98A6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do you already know about how light travels?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750A36-716D-4C3B-94DC-61C6C78E15D0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30BF6D6-90B6-437A-82D8-3775993FC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7904" y="4037455"/>
            <a:ext cx="4756507" cy="19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8E3E53E-2D12-4811-BF6E-5AEE1F0304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9308" y="1977648"/>
            <a:ext cx="1566830" cy="19226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610C19D-8549-43FC-A77C-6EFDE92EC7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46" y="1977648"/>
            <a:ext cx="1486112" cy="1922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9D21A-43DF-4122-BD35-19A8939C48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775" y="1977648"/>
            <a:ext cx="1731602" cy="1917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8FB23F-0BA0-449D-87B9-8A032D106D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47" y="4037455"/>
            <a:ext cx="2430890" cy="19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ED35B5-7409-4EC7-AD59-9ECB3F28CE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372" y="1977648"/>
            <a:ext cx="2124000" cy="1917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857662-D545-4145-BC5A-55E0ACE1F3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536847" y="1985455"/>
            <a:ext cx="2687730" cy="403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E38398-1BE1-4AEC-A98A-69030BF7451F}"/>
              </a:ext>
            </a:extLst>
          </p:cNvPr>
          <p:cNvSpPr txBox="1"/>
          <p:nvPr/>
        </p:nvSpPr>
        <p:spPr>
          <a:xfrm>
            <a:off x="3724529" y="4084975"/>
            <a:ext cx="2575782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Sunlight through the clouds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FC28FC-DAE8-45D5-8C85-2210FF578886}"/>
              </a:ext>
            </a:extLst>
          </p:cNvPr>
          <p:cNvSpPr txBox="1"/>
          <p:nvPr/>
        </p:nvSpPr>
        <p:spPr>
          <a:xfrm>
            <a:off x="8648795" y="5172199"/>
            <a:ext cx="910841" cy="75754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Shadows and reflections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16A6E7-FE13-4D1C-94D8-2ABA4C00EAEF}"/>
              </a:ext>
            </a:extLst>
          </p:cNvPr>
          <p:cNvSpPr txBox="1"/>
          <p:nvPr/>
        </p:nvSpPr>
        <p:spPr>
          <a:xfrm>
            <a:off x="1136835" y="5751262"/>
            <a:ext cx="2237671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Laser light show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522EE0-32BF-4B37-AA03-D80BF96582F4}"/>
              </a:ext>
            </a:extLst>
          </p:cNvPr>
          <p:cNvSpPr txBox="1"/>
          <p:nvPr/>
        </p:nvSpPr>
        <p:spPr>
          <a:xfrm>
            <a:off x="2761229" y="2022386"/>
            <a:ext cx="2237671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Lighthouse beam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817612-93A6-467F-B57D-0CDC261B76AA}"/>
              </a:ext>
            </a:extLst>
          </p:cNvPr>
          <p:cNvSpPr txBox="1"/>
          <p:nvPr/>
        </p:nvSpPr>
        <p:spPr>
          <a:xfrm>
            <a:off x="5698836" y="2022386"/>
            <a:ext cx="76043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Shadows of trees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E56C71-C57B-441F-BA8F-A6A8D7190DC8}"/>
              </a:ext>
            </a:extLst>
          </p:cNvPr>
          <p:cNvSpPr txBox="1"/>
          <p:nvPr/>
        </p:nvSpPr>
        <p:spPr>
          <a:xfrm>
            <a:off x="6704130" y="3410467"/>
            <a:ext cx="148611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Sunlight </a:t>
            </a:r>
            <a:br>
              <a:rPr lang="en-GB" sz="16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16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through windows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3CB13F-1C8D-4C33-950C-BBDF6571B48D}"/>
              </a:ext>
            </a:extLst>
          </p:cNvPr>
          <p:cNvSpPr txBox="1"/>
          <p:nvPr/>
        </p:nvSpPr>
        <p:spPr>
          <a:xfrm>
            <a:off x="1077239" y="3643125"/>
            <a:ext cx="1461820" cy="2519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Sunlight in woods</a:t>
            </a:r>
          </a:p>
        </p:txBody>
      </p:sp>
    </p:spTree>
    <p:extLst>
      <p:ext uri="{BB962C8B-B14F-4D97-AF65-F5344CB8AC3E}">
        <p14:creationId xmlns:p14="http://schemas.microsoft.com/office/powerpoint/2010/main" val="323524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Observing what you can and can’t see and representing how light travels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769620" y="1591799"/>
            <a:ext cx="5250181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Make a tube by rolling up a piece of paper.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Hold it up to one eye like a telescope,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and close or cover your other eye.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200" dirty="0">
                <a:solidFill>
                  <a:schemeClr val="tx1"/>
                </a:solidFill>
              </a:rPr>
              <a:t>Point this at a room light/lamp giving out light (</a:t>
            </a:r>
            <a:r>
              <a:rPr lang="en-GB" sz="2200" i="1" u="sng" dirty="0">
                <a:solidFill>
                  <a:schemeClr val="tx1"/>
                </a:solidFill>
              </a:rPr>
              <a:t>not</a:t>
            </a:r>
            <a:r>
              <a:rPr lang="en-GB" sz="2200" i="1" dirty="0">
                <a:solidFill>
                  <a:schemeClr val="tx1"/>
                </a:solidFill>
              </a:rPr>
              <a:t> the Sun</a:t>
            </a:r>
            <a:r>
              <a:rPr lang="en-GB" sz="2200" dirty="0">
                <a:solidFill>
                  <a:schemeClr val="tx1"/>
                </a:solidFill>
              </a:rPr>
              <a:t>). Talk or think about what you can see through the tube.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200" dirty="0">
                <a:solidFill>
                  <a:srgbClr val="0070C0"/>
                </a:solidFill>
              </a:rPr>
              <a:t>You can only see what is directly in line with the tube (and the inside of it). This is because light travels in a </a:t>
            </a:r>
            <a:r>
              <a:rPr lang="en-GB" sz="2200" b="1" dirty="0">
                <a:solidFill>
                  <a:srgbClr val="0070C0"/>
                </a:solidFill>
              </a:rPr>
              <a:t>straight line</a:t>
            </a:r>
            <a:r>
              <a:rPr lang="en-GB" sz="2200" dirty="0">
                <a:solidFill>
                  <a:srgbClr val="0070C0"/>
                </a:solidFill>
              </a:rPr>
              <a:t>, so the only light entering your eye has travelled along the tube. That’s why we can’t see round corners.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70C0"/>
                </a:solidFill>
              </a:rPr>
              <a:t>We can draw a </a:t>
            </a:r>
            <a:r>
              <a:rPr lang="en-GB" sz="2200" b="1" dirty="0">
                <a:solidFill>
                  <a:srgbClr val="0070C0"/>
                </a:solidFill>
              </a:rPr>
              <a:t>ray diagram </a:t>
            </a:r>
            <a:r>
              <a:rPr lang="en-GB" sz="2200" dirty="0">
                <a:solidFill>
                  <a:srgbClr val="0070C0"/>
                </a:solidFill>
              </a:rPr>
              <a:t>to show the path of light travelling from a light source to your eye:  </a:t>
            </a:r>
          </a:p>
          <a:p>
            <a:pPr>
              <a:lnSpc>
                <a:spcPct val="100000"/>
              </a:lnSpc>
            </a:pPr>
            <a:endParaRPr lang="en-GB" sz="22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22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22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22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12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70C0"/>
                </a:solidFill>
              </a:rPr>
              <a:t>The arrow shows the direction in which light travels from the </a:t>
            </a:r>
            <a:r>
              <a:rPr lang="en-GB" sz="2200" b="1" dirty="0">
                <a:solidFill>
                  <a:srgbClr val="0070C0"/>
                </a:solidFill>
              </a:rPr>
              <a:t>light source </a:t>
            </a:r>
            <a:r>
              <a:rPr lang="en-GB" sz="2200" dirty="0">
                <a:solidFill>
                  <a:srgbClr val="0070C0"/>
                </a:solidFill>
              </a:rPr>
              <a:t>into your eye.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AF59-747B-42F0-BC02-9A95F6C0CA16}"/>
              </a:ext>
            </a:extLst>
          </p:cNvPr>
          <p:cNvSpPr txBox="1"/>
          <p:nvPr/>
        </p:nvSpPr>
        <p:spPr>
          <a:xfrm>
            <a:off x="1496827" y="743269"/>
            <a:ext cx="716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(5-10 minutes)</a:t>
            </a:r>
          </a:p>
        </p:txBody>
      </p:sp>
      <p:pic>
        <p:nvPicPr>
          <p:cNvPr id="9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3617FF81-7042-48DB-BBC6-79A26C23FBF4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8C8BF0C-43EF-42A7-98A8-1E092C14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484" y="-147"/>
            <a:ext cx="10515600" cy="532130"/>
          </a:xfrm>
        </p:spPr>
        <p:txBody>
          <a:bodyPr>
            <a:normAutofit fontScale="90000"/>
          </a:bodyPr>
          <a:lstStyle/>
          <a:p>
            <a:r>
              <a:rPr lang="en-GB" dirty="0"/>
              <a:t>Investigating how light travels and drawing ray diagrams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3B1F76-FEA3-42A0-B463-45A4FAD76344}"/>
              </a:ext>
            </a:extLst>
          </p:cNvPr>
          <p:cNvGrpSpPr/>
          <p:nvPr/>
        </p:nvGrpSpPr>
        <p:grpSpPr>
          <a:xfrm>
            <a:off x="6520869" y="2839768"/>
            <a:ext cx="4646551" cy="1455141"/>
            <a:chOff x="6427805" y="3210151"/>
            <a:chExt cx="4779435" cy="14928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E64D46-AB5E-43D2-A767-667DD78D4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7805" y="3210151"/>
              <a:ext cx="809358" cy="1296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638D08C-0A99-428C-9EC8-C09A99221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7376" y="3592117"/>
              <a:ext cx="1229864" cy="1110890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6B8A516-372E-4E97-8C62-851D41ED60F2}"/>
                </a:ext>
              </a:extLst>
            </p:cNvPr>
            <p:cNvCxnSpPr>
              <a:cxnSpLocks/>
            </p:cNvCxnSpPr>
            <p:nvPr/>
          </p:nvCxnSpPr>
          <p:spPr>
            <a:xfrm>
              <a:off x="6947012" y="4101262"/>
              <a:ext cx="363679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9205179-2F3C-42BB-ABCA-11AC302B83A1}"/>
              </a:ext>
            </a:extLst>
          </p:cNvPr>
          <p:cNvSpPr/>
          <p:nvPr/>
        </p:nvSpPr>
        <p:spPr>
          <a:xfrm>
            <a:off x="8040733" y="3293423"/>
            <a:ext cx="122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light ray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6F95E2-C750-40E3-9091-BFEC25F7429B}"/>
              </a:ext>
            </a:extLst>
          </p:cNvPr>
          <p:cNvSpPr/>
          <p:nvPr/>
        </p:nvSpPr>
        <p:spPr>
          <a:xfrm>
            <a:off x="6427069" y="4152569"/>
            <a:ext cx="1475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Lamp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(light source )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E43E5-0C00-4C36-B010-0248F8DFB7EF}"/>
              </a:ext>
            </a:extLst>
          </p:cNvPr>
          <p:cNvSpPr/>
          <p:nvPr/>
        </p:nvSpPr>
        <p:spPr>
          <a:xfrm>
            <a:off x="10013225" y="2839768"/>
            <a:ext cx="1071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My eye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5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251534" y="257452"/>
            <a:ext cx="3516425" cy="6225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108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7030A0"/>
                </a:solidFill>
              </a:rPr>
              <a:t>Draw two </a:t>
            </a:r>
            <a:r>
              <a:rPr lang="en-GB" sz="1800" i="1" dirty="0">
                <a:solidFill>
                  <a:srgbClr val="7030A0"/>
                </a:solidFill>
              </a:rPr>
              <a:t>labelled</a:t>
            </a:r>
            <a:r>
              <a:rPr lang="en-GB" sz="1800" dirty="0">
                <a:solidFill>
                  <a:srgbClr val="7030A0"/>
                </a:solidFill>
              </a:rPr>
              <a:t> </a:t>
            </a:r>
            <a:r>
              <a:rPr lang="en-GB" sz="1800" b="1" dirty="0">
                <a:solidFill>
                  <a:srgbClr val="7030A0"/>
                </a:solidFill>
              </a:rPr>
              <a:t>ray diagrams </a:t>
            </a:r>
            <a:r>
              <a:rPr lang="en-GB" sz="1800" dirty="0">
                <a:solidFill>
                  <a:srgbClr val="7030A0"/>
                </a:solidFill>
              </a:rPr>
              <a:t>showing how a </a:t>
            </a:r>
            <a:r>
              <a:rPr lang="en-GB" sz="1800" b="1" dirty="0">
                <a:solidFill>
                  <a:srgbClr val="7030A0"/>
                </a:solidFill>
              </a:rPr>
              <a:t>light ray </a:t>
            </a:r>
            <a:r>
              <a:rPr lang="en-GB" sz="1800" dirty="0">
                <a:solidFill>
                  <a:srgbClr val="7030A0"/>
                </a:solidFill>
              </a:rPr>
              <a:t>travels in </a:t>
            </a:r>
            <a:r>
              <a:rPr lang="en-GB" sz="1800" b="1" dirty="0">
                <a:solidFill>
                  <a:srgbClr val="7030A0"/>
                </a:solidFill>
              </a:rPr>
              <a:t>straight lines </a:t>
            </a:r>
            <a:r>
              <a:rPr lang="en-GB" sz="1800" dirty="0">
                <a:solidFill>
                  <a:srgbClr val="7030A0"/>
                </a:solidFill>
              </a:rPr>
              <a:t>from a </a:t>
            </a:r>
            <a:r>
              <a:rPr lang="en-GB" sz="1800" b="1" dirty="0">
                <a:solidFill>
                  <a:srgbClr val="7030A0"/>
                </a:solidFill>
              </a:rPr>
              <a:t>light source </a:t>
            </a:r>
            <a:r>
              <a:rPr lang="en-GB" sz="1800" dirty="0">
                <a:solidFill>
                  <a:srgbClr val="7030A0"/>
                </a:solidFill>
              </a:rPr>
              <a:t>to your eyes. In 1) use a torch for the light source and in 2) a candle.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GB" sz="1600" i="1" u="sng" dirty="0">
                <a:solidFill>
                  <a:schemeClr val="tx1"/>
                </a:solidFill>
              </a:rPr>
              <a:t>Tips: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Use a ruler for your straight lines. 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Always draw an arrow on each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line showing the direction that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the light is travelling in.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Only draw one </a:t>
            </a:r>
            <a:r>
              <a:rPr lang="en-GB" sz="1600" b="1" dirty="0">
                <a:solidFill>
                  <a:schemeClr val="tx1"/>
                </a:solidFill>
              </a:rPr>
              <a:t>light ray </a:t>
            </a:r>
            <a:r>
              <a:rPr lang="en-GB" sz="1600" dirty="0">
                <a:solidFill>
                  <a:schemeClr val="tx1"/>
                </a:solidFill>
              </a:rPr>
              <a:t>from each light source (even though light is normally emitted in lots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of different directions).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63C878-0145-4B39-83A1-0FA000DA3A76}"/>
              </a:ext>
            </a:extLst>
          </p:cNvPr>
          <p:cNvSpPr txBox="1">
            <a:spLocks/>
          </p:cNvSpPr>
          <p:nvPr/>
        </p:nvSpPr>
        <p:spPr>
          <a:xfrm>
            <a:off x="3991786" y="146767"/>
            <a:ext cx="7471856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</a:t>
            </a:r>
            <a:r>
              <a:rPr lang="en-GB" sz="2000" dirty="0">
                <a:solidFill>
                  <a:schemeClr val="tx1"/>
                </a:solidFill>
              </a:rPr>
              <a:t>draw </a:t>
            </a:r>
            <a:r>
              <a:rPr lang="en-GB" sz="2000" b="1" dirty="0">
                <a:solidFill>
                  <a:schemeClr val="tx1"/>
                </a:solidFill>
              </a:rPr>
              <a:t>ray diagrams </a:t>
            </a:r>
            <a:r>
              <a:rPr lang="en-GB" sz="2000" dirty="0">
                <a:solidFill>
                  <a:schemeClr val="tx1"/>
                </a:solidFill>
              </a:rPr>
              <a:t>showing how light travels from a </a:t>
            </a:r>
            <a:r>
              <a:rPr lang="en-GB" sz="2000" b="1" dirty="0">
                <a:solidFill>
                  <a:schemeClr val="tx1"/>
                </a:solidFill>
              </a:rPr>
              <a:t>light source </a:t>
            </a:r>
            <a:r>
              <a:rPr lang="en-GB" sz="2000" dirty="0">
                <a:solidFill>
                  <a:schemeClr val="tx1"/>
                </a:solidFill>
              </a:rPr>
              <a:t>into an eye.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1)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F1A6F-EA6F-43A0-B26B-5AF028947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0939" y="5251194"/>
            <a:ext cx="1713053" cy="767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F24988-5E1C-44DF-900E-C8C9E6EB7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341" y="4481900"/>
            <a:ext cx="797268" cy="15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6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and find out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Explore what questions you have about light and find more about it.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/>
              <a:t>What questions do </a:t>
            </a:r>
            <a:r>
              <a:rPr lang="en-GB" sz="2400" i="1" u="sng" dirty="0"/>
              <a:t>you</a:t>
            </a:r>
            <a:r>
              <a:rPr lang="en-GB" sz="2400" dirty="0"/>
              <a:t> have about </a:t>
            </a:r>
            <a:r>
              <a:rPr lang="en-GB" sz="2400" b="1" dirty="0"/>
              <a:t>light</a:t>
            </a:r>
            <a:r>
              <a:rPr lang="en-GB" sz="2400" dirty="0"/>
              <a:t>? Here are some pictures that might help you think of some…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/>
              <a:t>Watch this short clip and write down 10 new things you learn.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i="1" dirty="0">
                <a:hlinkClick r:id="rId2"/>
              </a:rPr>
              <a:t>www.youtube.com/watch?v=a8xt_m4iMYc</a:t>
            </a:r>
            <a:r>
              <a:rPr lang="en-GB" sz="1800" i="1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Learn more about the speed of light and find out how long it takes for the Sun’s light to reach Earth.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1800" i="1" dirty="0">
                <a:solidFill>
                  <a:schemeClr val="tx1"/>
                </a:solidFill>
                <a:hlinkClick r:id="rId3"/>
              </a:rPr>
              <a:t>https://kids.kiddle.co/Speed_of_light</a:t>
            </a:r>
            <a:r>
              <a:rPr lang="en-GB" sz="1800" i="1" dirty="0">
                <a:solidFill>
                  <a:schemeClr val="tx1"/>
                </a:solidFill>
              </a:rPr>
              <a:t>  and/or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  <a:hlinkClick r:id="rId4"/>
              </a:rPr>
              <a:t>www.youtube.com/watch?v=Z2ii1ydXKZY</a:t>
            </a:r>
            <a:r>
              <a:rPr lang="en-GB" sz="1800" i="1" dirty="0">
                <a:solidFill>
                  <a:schemeClr val="tx1"/>
                </a:solidFill>
              </a:rPr>
              <a:t> (0.5 -</a:t>
            </a:r>
            <a:r>
              <a:rPr lang="en-GB" sz="1000" i="1" dirty="0">
                <a:solidFill>
                  <a:schemeClr val="tx1"/>
                </a:solidFill>
              </a:rPr>
              <a:t> </a:t>
            </a:r>
            <a:r>
              <a:rPr lang="en-GB" sz="1800" i="1" dirty="0">
                <a:solidFill>
                  <a:schemeClr val="tx1"/>
                </a:solidFill>
              </a:rPr>
              <a:t>3</a:t>
            </a:r>
            <a:r>
              <a:rPr lang="en-GB" sz="1000" i="1" dirty="0">
                <a:solidFill>
                  <a:schemeClr val="tx1"/>
                </a:solidFill>
              </a:rPr>
              <a:t> </a:t>
            </a:r>
            <a:r>
              <a:rPr lang="en-GB" sz="1800" i="1" dirty="0">
                <a:solidFill>
                  <a:schemeClr val="tx1"/>
                </a:solidFill>
              </a:rPr>
              <a:t>mins)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Find out about the invention of the electric light bulb.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1800" i="1" u="sng" dirty="0">
                <a:hlinkClick r:id="rId5"/>
              </a:rPr>
              <a:t>www.dkfindout.com/uk/science/amazing-inventions/</a:t>
            </a:r>
            <a:br>
              <a:rPr lang="en-GB" sz="1800" i="1" u="sng" dirty="0">
                <a:hlinkClick r:id="rId5"/>
              </a:rPr>
            </a:br>
            <a:r>
              <a:rPr lang="en-GB" sz="1800" i="1" u="sng" dirty="0">
                <a:hlinkClick r:id="rId5"/>
              </a:rPr>
              <a:t>light-bulb</a:t>
            </a:r>
            <a:r>
              <a:rPr lang="en-GB" sz="1800" i="1" dirty="0"/>
              <a:t> </a:t>
            </a:r>
            <a:endParaRPr lang="en-GB" sz="1800" i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625B-72B0-4798-8B8E-48BFBC15835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(15 minutes)</a:t>
            </a:r>
          </a:p>
        </p:txBody>
      </p:sp>
      <p:pic>
        <p:nvPicPr>
          <p:cNvPr id="9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823635E8-692B-469E-A746-2AA577793DF1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6B76E6-80E5-4C3C-BB03-1C3B371B73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3" b="-1"/>
          <a:stretch/>
        </p:blipFill>
        <p:spPr>
          <a:xfrm flipH="1">
            <a:off x="2543788" y="4830189"/>
            <a:ext cx="1439362" cy="1115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615A2D-FD05-4633-AF3E-0169850A0F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43788" y="2869322"/>
            <a:ext cx="1439362" cy="18461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814DA2-5490-4AA6-B158-E608205DD5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549" y="4830188"/>
            <a:ext cx="1786647" cy="1115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C54C9C-DD75-4457-B5CE-4EE8B9A46C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549" y="2869322"/>
            <a:ext cx="1766797" cy="18461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25C858-B6A5-427C-8BBB-A979FB5FF20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013" y="2869322"/>
            <a:ext cx="1394014" cy="30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Observing a model of light travelling though different types of material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36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You could model a light ray </a:t>
            </a:r>
            <a:r>
              <a:rPr lang="en-GB" sz="2000" spc="-20" dirty="0">
                <a:solidFill>
                  <a:schemeClr val="tx1"/>
                </a:solidFill>
              </a:rPr>
              <a:t>hitting </a:t>
            </a:r>
            <a:r>
              <a:rPr lang="en-GB" sz="2000" b="1" spc="-20" dirty="0">
                <a:solidFill>
                  <a:schemeClr val="tx1"/>
                </a:solidFill>
              </a:rPr>
              <a:t>transparent</a:t>
            </a:r>
            <a:r>
              <a:rPr lang="en-GB" sz="2000" spc="-20" dirty="0">
                <a:solidFill>
                  <a:schemeClr val="tx1"/>
                </a:solidFill>
              </a:rPr>
              <a:t>, </a:t>
            </a:r>
            <a:r>
              <a:rPr lang="en-GB" sz="2000" b="1" spc="-20" dirty="0">
                <a:solidFill>
                  <a:schemeClr val="tx1"/>
                </a:solidFill>
              </a:rPr>
              <a:t>translucent</a:t>
            </a:r>
            <a:r>
              <a:rPr lang="en-GB" sz="2000" spc="-20" dirty="0">
                <a:solidFill>
                  <a:schemeClr val="tx1"/>
                </a:solidFill>
              </a:rPr>
              <a:t> and </a:t>
            </a:r>
            <a:r>
              <a:rPr lang="en-GB" sz="2000" b="1" spc="-20" dirty="0">
                <a:solidFill>
                  <a:schemeClr val="tx1"/>
                </a:solidFill>
              </a:rPr>
              <a:t>opaque</a:t>
            </a:r>
            <a:r>
              <a:rPr lang="en-GB" sz="2000" spc="-20" dirty="0">
                <a:solidFill>
                  <a:schemeClr val="tx1"/>
                </a:solidFill>
              </a:rPr>
              <a:t> materials. </a:t>
            </a:r>
            <a:r>
              <a:rPr lang="en-GB" sz="2000" dirty="0">
                <a:solidFill>
                  <a:schemeClr val="tx1"/>
                </a:solidFill>
              </a:rPr>
              <a:t>To do this: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2000" dirty="0">
                <a:solidFill>
                  <a:schemeClr val="tx1"/>
                </a:solidFill>
              </a:rPr>
              <a:t>Roll a marble along a groove on your kitchen draining board and place something solid in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its path. Which property does this represent?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2000" dirty="0">
                <a:solidFill>
                  <a:schemeClr val="tx1"/>
                </a:solidFill>
              </a:rPr>
              <a:t>Now place a flat piece of paper in the marble’s path. Which property does this represent?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2000" dirty="0">
                <a:solidFill>
                  <a:schemeClr val="tx1"/>
                </a:solidFill>
              </a:rPr>
              <a:t>Finally smooth some kitchen foil into the grooves of the draining board along part of the marble’s path. What happens to it now? 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900" b="1" dirty="0">
                <a:solidFill>
                  <a:srgbClr val="0070C0"/>
                </a:solidFill>
              </a:rPr>
              <a:t>Light rays </a:t>
            </a:r>
            <a:r>
              <a:rPr lang="en-GB" sz="1900" dirty="0">
                <a:solidFill>
                  <a:srgbClr val="0070C0"/>
                </a:solidFill>
              </a:rPr>
              <a:t>are affected when they hit something: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900" dirty="0">
                <a:solidFill>
                  <a:srgbClr val="0070C0"/>
                </a:solidFill>
              </a:rPr>
              <a:t>When a </a:t>
            </a:r>
            <a:r>
              <a:rPr lang="en-GB" sz="1900" b="1" dirty="0">
                <a:solidFill>
                  <a:srgbClr val="0070C0"/>
                </a:solidFill>
              </a:rPr>
              <a:t>light ray </a:t>
            </a:r>
            <a:r>
              <a:rPr lang="en-GB" sz="1900" dirty="0">
                <a:solidFill>
                  <a:srgbClr val="0070C0"/>
                </a:solidFill>
              </a:rPr>
              <a:t>hits an </a:t>
            </a:r>
            <a:r>
              <a:rPr lang="en-GB" sz="1900" b="1" dirty="0">
                <a:solidFill>
                  <a:srgbClr val="0070C0"/>
                </a:solidFill>
              </a:rPr>
              <a:t>opaque</a:t>
            </a:r>
            <a:r>
              <a:rPr lang="en-GB" sz="1900" dirty="0">
                <a:solidFill>
                  <a:srgbClr val="0070C0"/>
                </a:solidFill>
              </a:rPr>
              <a:t> material it is </a:t>
            </a:r>
            <a:r>
              <a:rPr lang="en-GB" sz="1900" b="1" dirty="0">
                <a:solidFill>
                  <a:srgbClr val="0070C0"/>
                </a:solidFill>
              </a:rPr>
              <a:t>reflected</a:t>
            </a:r>
            <a:r>
              <a:rPr lang="en-GB" sz="1900" dirty="0">
                <a:solidFill>
                  <a:srgbClr val="0070C0"/>
                </a:solidFill>
              </a:rPr>
              <a:t> and/or its energy is absorbed. Light cannot travel through an </a:t>
            </a:r>
            <a:r>
              <a:rPr lang="en-GB" sz="1900" b="1" dirty="0">
                <a:solidFill>
                  <a:srgbClr val="0070C0"/>
                </a:solidFill>
              </a:rPr>
              <a:t>opaque</a:t>
            </a:r>
            <a:r>
              <a:rPr lang="en-GB" sz="1900" dirty="0">
                <a:solidFill>
                  <a:srgbClr val="0070C0"/>
                </a:solidFill>
              </a:rPr>
              <a:t> material.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900" dirty="0">
                <a:solidFill>
                  <a:srgbClr val="0070C0"/>
                </a:solidFill>
              </a:rPr>
              <a:t>When light hits a </a:t>
            </a:r>
            <a:r>
              <a:rPr lang="en-GB" sz="1900" b="1" dirty="0">
                <a:solidFill>
                  <a:srgbClr val="0070C0"/>
                </a:solidFill>
              </a:rPr>
              <a:t>translucent</a:t>
            </a:r>
            <a:br>
              <a:rPr lang="en-GB" sz="1900" dirty="0">
                <a:solidFill>
                  <a:srgbClr val="0070C0"/>
                </a:solidFill>
              </a:rPr>
            </a:br>
            <a:r>
              <a:rPr lang="en-GB" sz="1900" dirty="0">
                <a:solidFill>
                  <a:srgbClr val="0070C0"/>
                </a:solidFill>
              </a:rPr>
              <a:t>material only some of it goes </a:t>
            </a:r>
            <a:br>
              <a:rPr lang="en-GB" sz="1900" dirty="0">
                <a:solidFill>
                  <a:srgbClr val="0070C0"/>
                </a:solidFill>
              </a:rPr>
            </a:br>
            <a:r>
              <a:rPr lang="en-GB" sz="1900" dirty="0">
                <a:solidFill>
                  <a:srgbClr val="0070C0"/>
                </a:solidFill>
              </a:rPr>
              <a:t>through. The light rays that </a:t>
            </a:r>
            <a:br>
              <a:rPr lang="en-GB" sz="1900" dirty="0">
                <a:solidFill>
                  <a:srgbClr val="0070C0"/>
                </a:solidFill>
              </a:rPr>
            </a:br>
            <a:r>
              <a:rPr lang="en-GB" sz="1900" dirty="0">
                <a:solidFill>
                  <a:srgbClr val="0070C0"/>
                </a:solidFill>
              </a:rPr>
              <a:t>continue change direction in </a:t>
            </a:r>
            <a:br>
              <a:rPr lang="en-GB" sz="1900" dirty="0">
                <a:solidFill>
                  <a:srgbClr val="0070C0"/>
                </a:solidFill>
              </a:rPr>
            </a:br>
            <a:r>
              <a:rPr lang="en-GB" sz="1900" dirty="0">
                <a:solidFill>
                  <a:srgbClr val="0070C0"/>
                </a:solidFill>
              </a:rPr>
              <a:t>an unpredictable way. This </a:t>
            </a:r>
            <a:br>
              <a:rPr lang="en-GB" sz="1900" dirty="0">
                <a:solidFill>
                  <a:srgbClr val="0070C0"/>
                </a:solidFill>
              </a:rPr>
            </a:br>
            <a:r>
              <a:rPr lang="en-GB" sz="1900" b="1" dirty="0">
                <a:solidFill>
                  <a:srgbClr val="0070C0"/>
                </a:solidFill>
              </a:rPr>
              <a:t>scattering</a:t>
            </a:r>
            <a:r>
              <a:rPr lang="en-GB" sz="1900" dirty="0">
                <a:solidFill>
                  <a:srgbClr val="0070C0"/>
                </a:solidFill>
              </a:rPr>
              <a:t> blurs the </a:t>
            </a:r>
            <a:r>
              <a:rPr lang="en-GB" sz="1900" b="1" dirty="0">
                <a:solidFill>
                  <a:srgbClr val="0070C0"/>
                </a:solidFill>
              </a:rPr>
              <a:t>image</a:t>
            </a:r>
            <a:r>
              <a:rPr lang="en-GB" sz="1900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900" dirty="0">
                <a:solidFill>
                  <a:srgbClr val="0070C0"/>
                </a:solidFill>
              </a:rPr>
              <a:t>When a light ray hits a </a:t>
            </a:r>
            <a:r>
              <a:rPr lang="en-GB" sz="1900" b="1" dirty="0">
                <a:solidFill>
                  <a:srgbClr val="0070C0"/>
                </a:solidFill>
              </a:rPr>
              <a:t>transparent</a:t>
            </a:r>
            <a:r>
              <a:rPr lang="en-GB" sz="1900" dirty="0">
                <a:solidFill>
                  <a:srgbClr val="0070C0"/>
                </a:solidFill>
              </a:rPr>
              <a:t> material at right angles, its direction remains the same. This means we see a clear </a:t>
            </a:r>
            <a:r>
              <a:rPr lang="en-GB" sz="1900" b="1" dirty="0">
                <a:solidFill>
                  <a:srgbClr val="0070C0"/>
                </a:solidFill>
              </a:rPr>
              <a:t>image</a:t>
            </a:r>
            <a:r>
              <a:rPr lang="en-GB" sz="1900" dirty="0">
                <a:solidFill>
                  <a:srgbClr val="0070C0"/>
                </a:solidFill>
              </a:rPr>
              <a:t> through air and windows.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625B-72B0-4798-8B8E-48BFBC15835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(Optional - 10 minutes)</a:t>
            </a:r>
          </a:p>
        </p:txBody>
      </p:sp>
      <p:pic>
        <p:nvPicPr>
          <p:cNvPr id="9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823635E8-692B-469E-A746-2AA577793DF1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C0E317A-22E9-465C-8EFB-2B87DE4D72C4}"/>
              </a:ext>
            </a:extLst>
          </p:cNvPr>
          <p:cNvSpPr txBox="1">
            <a:spLocks/>
          </p:cNvSpPr>
          <p:nvPr/>
        </p:nvSpPr>
        <p:spPr>
          <a:xfrm>
            <a:off x="1477032" y="0"/>
            <a:ext cx="10515600" cy="532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o Black" panose="020F0502020204030203"/>
                <a:ea typeface="+mj-ea"/>
                <a:cs typeface="+mj-cs"/>
              </a:defRPr>
            </a:lvl1pPr>
          </a:lstStyle>
          <a:p>
            <a:r>
              <a:rPr lang="en-GB" dirty="0"/>
              <a:t>Take it further… Modelling light rays in materials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57FBE-EFFD-49ED-92AC-55EEB5823B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211" y="3036162"/>
            <a:ext cx="1308546" cy="16045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570C6-68BD-4A88-BE9F-AD24A820B3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797" y="4876800"/>
            <a:ext cx="1574579" cy="1187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16EAC4-ABCD-4D0B-858E-4BC44519B4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2" y="4876800"/>
            <a:ext cx="1536745" cy="11879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4E48CF-FCE2-4B8D-88D8-4328EEB915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63138" y="4702426"/>
            <a:ext cx="1187998" cy="15367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00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831A5-1104-4DFF-9A91-885E65D447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7533-4E22-44F3-B854-2C1935F34336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chemeClr val="tx1"/>
                </a:solidFill>
              </a:rPr>
              <a:t>Glossary of terms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dark </a:t>
            </a:r>
            <a:r>
              <a:rPr lang="en-US" sz="2200" b="1" i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(scientific)</a:t>
            </a:r>
            <a:r>
              <a:rPr lang="en-US" sz="22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b="1" dirty="0">
                <a:ea typeface="Calibri"/>
                <a:cs typeface="Calibri"/>
                <a:sym typeface="Calibri"/>
              </a:rPr>
              <a:t>Dark</a:t>
            </a:r>
            <a:r>
              <a:rPr lang="en-US" sz="2200" dirty="0">
                <a:ea typeface="Calibri"/>
                <a:cs typeface="Calibri"/>
                <a:sym typeface="Calibri"/>
              </a:rPr>
              <a:t> is the absence of light. </a:t>
            </a:r>
            <a:r>
              <a:rPr lang="en-US" sz="2200" b="1" i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(everyday)</a:t>
            </a:r>
            <a:r>
              <a:rPr lang="en-US" sz="22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:</a:t>
            </a:r>
            <a:r>
              <a:rPr lang="en-US" sz="2200" dirty="0">
                <a:ea typeface="Calibri"/>
                <a:cs typeface="Calibri"/>
                <a:sym typeface="Calibri"/>
              </a:rPr>
              <a:t> Almost no light.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ts val="2800"/>
              <a:buNone/>
            </a:pPr>
            <a:r>
              <a:rPr lang="en-US" sz="22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image:</a:t>
            </a:r>
            <a:r>
              <a:rPr lang="en-GB" sz="2200" dirty="0"/>
              <a:t> An</a:t>
            </a:r>
            <a:r>
              <a:rPr lang="en-GB" sz="1800" dirty="0"/>
              <a:t> </a:t>
            </a:r>
            <a:r>
              <a:rPr lang="en-GB" sz="2200" b="1" dirty="0"/>
              <a:t>image</a:t>
            </a:r>
            <a:r>
              <a:rPr lang="en-GB" sz="1800" dirty="0"/>
              <a:t> </a:t>
            </a:r>
            <a:r>
              <a:rPr lang="en-GB" sz="2200" dirty="0"/>
              <a:t>is</a:t>
            </a:r>
            <a:r>
              <a:rPr lang="en-GB" sz="1800" dirty="0"/>
              <a:t> </a:t>
            </a:r>
            <a:r>
              <a:rPr lang="en-GB" sz="2200" dirty="0"/>
              <a:t>a</a:t>
            </a:r>
            <a:r>
              <a:rPr lang="en-GB" sz="1800" dirty="0"/>
              <a:t> </a:t>
            </a:r>
            <a:r>
              <a:rPr lang="en-GB" sz="2200" dirty="0"/>
              <a:t>picture</a:t>
            </a:r>
            <a:r>
              <a:rPr lang="en-GB" sz="1800" dirty="0"/>
              <a:t> </a:t>
            </a:r>
            <a:r>
              <a:rPr lang="en-GB" sz="2200" dirty="0"/>
              <a:t>of</a:t>
            </a:r>
            <a:r>
              <a:rPr lang="en-GB" sz="1800" dirty="0"/>
              <a:t> </a:t>
            </a:r>
            <a:r>
              <a:rPr lang="en-GB" sz="2200" dirty="0"/>
              <a:t>how</a:t>
            </a:r>
            <a:r>
              <a:rPr lang="en-GB" sz="1800" dirty="0"/>
              <a:t> </a:t>
            </a:r>
            <a:r>
              <a:rPr lang="en-GB" sz="2200" dirty="0"/>
              <a:t>you</a:t>
            </a:r>
            <a:r>
              <a:rPr lang="en-GB" sz="1800" dirty="0"/>
              <a:t> </a:t>
            </a:r>
            <a:r>
              <a:rPr lang="en-GB" sz="2200" dirty="0"/>
              <a:t>see</a:t>
            </a:r>
            <a:r>
              <a:rPr lang="en-GB" sz="1800" dirty="0"/>
              <a:t> </a:t>
            </a:r>
            <a:r>
              <a:rPr lang="en-GB" sz="2200" dirty="0"/>
              <a:t>objects</a:t>
            </a:r>
            <a:r>
              <a:rPr lang="en-GB" sz="1800" dirty="0"/>
              <a:t> </a:t>
            </a:r>
            <a:r>
              <a:rPr lang="en-GB" sz="2200" dirty="0"/>
              <a:t>when</a:t>
            </a:r>
            <a:r>
              <a:rPr lang="en-GB" sz="1800" dirty="0"/>
              <a:t> </a:t>
            </a:r>
            <a:r>
              <a:rPr lang="en-GB" sz="2200" dirty="0"/>
              <a:t>light</a:t>
            </a:r>
            <a:r>
              <a:rPr lang="en-GB" sz="1800" dirty="0"/>
              <a:t> </a:t>
            </a:r>
            <a:r>
              <a:rPr lang="en-GB" sz="2200" dirty="0"/>
              <a:t>from</a:t>
            </a:r>
            <a:r>
              <a:rPr lang="en-GB" sz="1800" dirty="0"/>
              <a:t> </a:t>
            </a:r>
            <a:r>
              <a:rPr lang="en-GB" sz="2200" dirty="0"/>
              <a:t>them</a:t>
            </a:r>
            <a:r>
              <a:rPr lang="en-GB" sz="1800" dirty="0"/>
              <a:t> </a:t>
            </a:r>
            <a:r>
              <a:rPr lang="en-GB" sz="2200" dirty="0"/>
              <a:t>reaches</a:t>
            </a:r>
            <a:r>
              <a:rPr lang="en-GB" sz="1800" dirty="0"/>
              <a:t> </a:t>
            </a:r>
            <a:r>
              <a:rPr lang="en-GB" sz="2200" dirty="0"/>
              <a:t>your</a:t>
            </a:r>
            <a:r>
              <a:rPr lang="en-GB" sz="1800" dirty="0"/>
              <a:t> </a:t>
            </a:r>
            <a:r>
              <a:rPr lang="en-GB" sz="2200" dirty="0"/>
              <a:t>eyes.</a:t>
            </a:r>
            <a:endParaRPr lang="en-US" sz="2200" b="1" dirty="0">
              <a:solidFill>
                <a:srgbClr val="0070C0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ts val="2800"/>
              <a:buNone/>
            </a:pPr>
            <a:r>
              <a:rPr lang="en-US" sz="22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light:</a:t>
            </a:r>
            <a:r>
              <a:rPr lang="en-US" sz="22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b="1" dirty="0">
                <a:ea typeface="Calibri"/>
                <a:cs typeface="Calibri"/>
                <a:sym typeface="Calibri"/>
              </a:rPr>
              <a:t>Light</a:t>
            </a:r>
            <a:r>
              <a:rPr lang="en-US" sz="2200" dirty="0">
                <a:ea typeface="Calibri"/>
                <a:cs typeface="Calibri"/>
                <a:sym typeface="Calibri"/>
              </a:rPr>
              <a:t> is the form of energy that makes it possible for us to see things with our eyes.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light ray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GB" sz="2200" dirty="0"/>
              <a:t>A </a:t>
            </a:r>
            <a:r>
              <a:rPr lang="en-GB" sz="2200" b="1" dirty="0"/>
              <a:t>light ray</a:t>
            </a:r>
            <a:r>
              <a:rPr lang="en-GB" sz="2200" dirty="0"/>
              <a:t> is a straight line showing the direction of travel of light.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light source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GB" sz="2200" dirty="0"/>
              <a:t>A </a:t>
            </a:r>
            <a:r>
              <a:rPr lang="en-GB" sz="2200" b="1" dirty="0"/>
              <a:t>light source</a:t>
            </a:r>
            <a:r>
              <a:rPr lang="en-GB" sz="2200" dirty="0"/>
              <a:t> emits (gives out) light. It can be natural or man-made.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opaque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GB" sz="2200" b="1" dirty="0"/>
              <a:t>Opaque</a:t>
            </a:r>
            <a:r>
              <a:rPr lang="en-GB" sz="2200" dirty="0"/>
              <a:t> materials/objects block all light.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ray diagram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GB" sz="2200" dirty="0"/>
              <a:t>A </a:t>
            </a:r>
            <a:r>
              <a:rPr lang="en-GB" sz="2200" b="1" dirty="0"/>
              <a:t>ray diagram</a:t>
            </a:r>
            <a:r>
              <a:rPr lang="en-GB" sz="2200" dirty="0"/>
              <a:t> is a drawing showing the straight-line paths that light travels in from a light source to the eye, often reflecting off objects on the way.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reflect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GB" sz="2200" dirty="0"/>
              <a:t>Light </a:t>
            </a:r>
            <a:r>
              <a:rPr lang="en-GB" sz="2200" b="1" dirty="0"/>
              <a:t>reflects</a:t>
            </a:r>
            <a:r>
              <a:rPr lang="en-GB" sz="2200" dirty="0"/>
              <a:t> when it ‘bounces back’ off a surface or object. All objects </a:t>
            </a:r>
            <a:r>
              <a:rPr lang="en-GB" sz="2200" b="1" dirty="0"/>
              <a:t>reflect</a:t>
            </a:r>
            <a:r>
              <a:rPr lang="en-GB" sz="2200" dirty="0"/>
              <a:t> some light otherwise we couldn’t see them.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ts val="2800"/>
              <a:buNone/>
            </a:pPr>
            <a:r>
              <a:rPr lang="en-GB" sz="2200" b="1" dirty="0">
                <a:solidFill>
                  <a:srgbClr val="0070C0"/>
                </a:solidFill>
              </a:rPr>
              <a:t>scatter: </a:t>
            </a:r>
            <a:r>
              <a:rPr lang="en-GB" sz="2200" dirty="0">
                <a:solidFill>
                  <a:schemeClr val="tx1"/>
                </a:solidFill>
              </a:rPr>
              <a:t>If a light ray </a:t>
            </a:r>
            <a:r>
              <a:rPr lang="en-GB" sz="2200" b="1" dirty="0">
                <a:solidFill>
                  <a:schemeClr val="tx1"/>
                </a:solidFill>
              </a:rPr>
              <a:t>scatters</a:t>
            </a:r>
            <a:r>
              <a:rPr lang="en-GB" sz="2200" dirty="0">
                <a:solidFill>
                  <a:schemeClr val="tx1"/>
                </a:solidFill>
              </a:rPr>
              <a:t> it changes direction to a different random direction.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ts val="2800"/>
              <a:buNone/>
            </a:pPr>
            <a:r>
              <a:rPr lang="en-GB" sz="2200" b="1" dirty="0">
                <a:solidFill>
                  <a:srgbClr val="0070C0"/>
                </a:solidFill>
              </a:rPr>
              <a:t>straight lines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GB" sz="2200" dirty="0"/>
              <a:t>A </a:t>
            </a:r>
            <a:r>
              <a:rPr lang="en-GB" sz="2200" b="1" dirty="0"/>
              <a:t>straight line</a:t>
            </a:r>
            <a:r>
              <a:rPr lang="en-GB" sz="2200" dirty="0"/>
              <a:t> continues in the same direction and does not curve.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transparent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GB" sz="2200" b="1" dirty="0"/>
              <a:t>Transparent</a:t>
            </a:r>
            <a:r>
              <a:rPr lang="en-GB" sz="2200" dirty="0"/>
              <a:t> materials look clear, as all light passes through them.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translucent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GB" sz="2200" b="1" dirty="0"/>
              <a:t>Translucent</a:t>
            </a:r>
            <a:r>
              <a:rPr lang="en-GB" sz="2200" dirty="0"/>
              <a:t> materials block some of the light and scatter the rest. This makes the images appear blurred. </a:t>
            </a:r>
          </a:p>
        </p:txBody>
      </p:sp>
    </p:spTree>
    <p:extLst>
      <p:ext uri="{BB962C8B-B14F-4D97-AF65-F5344CB8AC3E}">
        <p14:creationId xmlns:p14="http://schemas.microsoft.com/office/powerpoint/2010/main" val="204751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Props1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51A7F0-5B39-4E93-92DE-741F491BD556}"/>
</file>

<file path=customXml/itemProps3.xml><?xml version="1.0" encoding="utf-8"?>
<ds:datastoreItem xmlns:ds="http://schemas.openxmlformats.org/officeDocument/2006/customXml" ds:itemID="{89562C40-ACB1-464D-9655-61DD85FFCCB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0ff8adc4-58f0-4cfe-ad48-79a46b32a9f8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9114d93-40b0-4de1-aa32-14ecbdb0e8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v5 template lesson PriSci Resource</Template>
  <TotalTime>5</TotalTime>
  <Words>1208</Words>
  <Application>Microsoft Office PowerPoint</Application>
  <PresentationFormat>Widescreen</PresentationFormat>
  <Paragraphs>144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Light</vt:lpstr>
      <vt:lpstr>Explore, review, think, talk…</vt:lpstr>
      <vt:lpstr>Explore, review, think, talk…</vt:lpstr>
      <vt:lpstr>Investigating how light travels and drawing ray diagrams</vt:lpstr>
      <vt:lpstr>PowerPoint Presentation</vt:lpstr>
      <vt:lpstr>Think and find out more…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Watson</dc:creator>
  <cp:lastModifiedBy>Lucy Wood</cp:lastModifiedBy>
  <cp:revision>156</cp:revision>
  <cp:lastPrinted>2020-03-28T17:18:56Z</cp:lastPrinted>
  <dcterms:created xsi:type="dcterms:W3CDTF">2020-05-07T10:09:53Z</dcterms:created>
  <dcterms:modified xsi:type="dcterms:W3CDTF">2021-02-07T16:00:02Z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